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handoutMasterIdLst>
    <p:handoutMasterId r:id="rId11"/>
  </p:handoutMasterIdLst>
  <p:sldIdLst>
    <p:sldId id="493" r:id="rId2"/>
    <p:sldId id="464" r:id="rId3"/>
    <p:sldId id="465" r:id="rId4"/>
    <p:sldId id="467" r:id="rId5"/>
    <p:sldId id="466" r:id="rId6"/>
    <p:sldId id="471" r:id="rId7"/>
    <p:sldId id="472" r:id="rId8"/>
    <p:sldId id="473" r:id="rId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(219)</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7/29/2020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(219)</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7/29/2020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76660AD-BAEF-4C1A-BB42-41785DAB4AA5}"/>
              </a:ext>
            </a:extLst>
          </p:cNvPr>
          <p:cNvSpPr>
            <a:spLocks noGrp="1"/>
          </p:cNvSpPr>
          <p:nvPr>
            <p:ph type="dt" idx="1"/>
          </p:nvPr>
        </p:nvSpPr>
        <p:spPr/>
        <p:txBody>
          <a:bodyPr/>
          <a:lstStyle/>
          <a:p>
            <a:r>
              <a:rPr lang="en-US"/>
              <a:t>7/29/2020 pm</a:t>
            </a:r>
          </a:p>
        </p:txBody>
      </p:sp>
      <p:sp>
        <p:nvSpPr>
          <p:cNvPr id="6" name="Footer Placeholder 5">
            <a:extLst>
              <a:ext uri="{FF2B5EF4-FFF2-40B4-BE49-F238E27FC236}">
                <a16:creationId xmlns:a16="http://schemas.microsoft.com/office/drawing/2014/main" id="{E4B28FCF-12D1-4581-883B-3429456F276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B268FFE-7972-44DF-94AC-90D051116FEA}"/>
              </a:ext>
            </a:extLst>
          </p:cNvPr>
          <p:cNvSpPr>
            <a:spLocks noGrp="1"/>
          </p:cNvSpPr>
          <p:nvPr>
            <p:ph type="hdr" sz="quarter"/>
          </p:nvPr>
        </p:nvSpPr>
        <p:spPr/>
        <p:txBody>
          <a:bodyPr/>
          <a:lstStyle/>
          <a:p>
            <a:r>
              <a:rPr lang="en-US"/>
              <a:t>Class - The Life Of Christ (219)</a:t>
            </a:r>
          </a:p>
        </p:txBody>
      </p:sp>
    </p:spTree>
    <p:extLst>
      <p:ext uri="{BB962C8B-B14F-4D97-AF65-F5344CB8AC3E}">
        <p14:creationId xmlns:p14="http://schemas.microsoft.com/office/powerpoint/2010/main" val="1890661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believe a combination of the two parts of Vine’s definition fits here.</a:t>
            </a:r>
          </a:p>
          <a:p>
            <a:endParaRPr lang="en-US" dirty="0"/>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7B7BA941-7148-4349-8302-D835461BD299}"/>
              </a:ext>
            </a:extLst>
          </p:cNvPr>
          <p:cNvSpPr>
            <a:spLocks noGrp="1"/>
          </p:cNvSpPr>
          <p:nvPr>
            <p:ph type="dt" idx="1"/>
          </p:nvPr>
        </p:nvSpPr>
        <p:spPr/>
        <p:txBody>
          <a:bodyPr/>
          <a:lstStyle/>
          <a:p>
            <a:r>
              <a:rPr lang="en-US"/>
              <a:t>7/29/2020 pm</a:t>
            </a:r>
          </a:p>
        </p:txBody>
      </p:sp>
      <p:sp>
        <p:nvSpPr>
          <p:cNvPr id="6" name="Footer Placeholder 5">
            <a:extLst>
              <a:ext uri="{FF2B5EF4-FFF2-40B4-BE49-F238E27FC236}">
                <a16:creationId xmlns:a16="http://schemas.microsoft.com/office/drawing/2014/main" id="{B76E32BF-4088-40E8-908D-9F66EF28FAE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8CD2ED2-00EA-42D7-B291-BA88D481F5A1}"/>
              </a:ext>
            </a:extLst>
          </p:cNvPr>
          <p:cNvSpPr>
            <a:spLocks noGrp="1"/>
          </p:cNvSpPr>
          <p:nvPr>
            <p:ph type="hdr" sz="quarter"/>
          </p:nvPr>
        </p:nvSpPr>
        <p:spPr/>
        <p:txBody>
          <a:bodyPr/>
          <a:lstStyle/>
          <a:p>
            <a:r>
              <a:rPr lang="en-US"/>
              <a:t>Class - The Life Of Christ (219)</a:t>
            </a:r>
          </a:p>
        </p:txBody>
      </p:sp>
    </p:spTree>
    <p:extLst>
      <p:ext uri="{BB962C8B-B14F-4D97-AF65-F5344CB8AC3E}">
        <p14:creationId xmlns:p14="http://schemas.microsoft.com/office/powerpoint/2010/main" val="916216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not to say that Jesus could not perform a miracle unless one believed.</a:t>
            </a:r>
          </a:p>
          <a:p>
            <a:r>
              <a:rPr lang="en-US" dirty="0"/>
              <a:t>“If you can” I believe is said by Jesus repeating the words of the boy’s father. </a:t>
            </a:r>
          </a:p>
          <a:p>
            <a:endParaRPr lang="en-US" dirty="0"/>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923F418-2DAF-4379-97D4-DFCD56440AE1}"/>
              </a:ext>
            </a:extLst>
          </p:cNvPr>
          <p:cNvSpPr>
            <a:spLocks noGrp="1"/>
          </p:cNvSpPr>
          <p:nvPr>
            <p:ph type="dt" idx="1"/>
          </p:nvPr>
        </p:nvSpPr>
        <p:spPr/>
        <p:txBody>
          <a:bodyPr/>
          <a:lstStyle/>
          <a:p>
            <a:r>
              <a:rPr lang="en-US"/>
              <a:t>7/29/2020 pm</a:t>
            </a:r>
          </a:p>
        </p:txBody>
      </p:sp>
      <p:sp>
        <p:nvSpPr>
          <p:cNvPr id="6" name="Footer Placeholder 5">
            <a:extLst>
              <a:ext uri="{FF2B5EF4-FFF2-40B4-BE49-F238E27FC236}">
                <a16:creationId xmlns:a16="http://schemas.microsoft.com/office/drawing/2014/main" id="{5269E2EE-1215-46CE-9D9D-3CCB1705512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48F1FF6-5E5D-49DF-A327-BBDEC1945CBD}"/>
              </a:ext>
            </a:extLst>
          </p:cNvPr>
          <p:cNvSpPr>
            <a:spLocks noGrp="1"/>
          </p:cNvSpPr>
          <p:nvPr>
            <p:ph type="hdr" sz="quarter"/>
          </p:nvPr>
        </p:nvSpPr>
        <p:spPr/>
        <p:txBody>
          <a:bodyPr/>
          <a:lstStyle/>
          <a:p>
            <a:r>
              <a:rPr lang="en-US"/>
              <a:t>Class - The Life Of Christ (219)</a:t>
            </a:r>
          </a:p>
        </p:txBody>
      </p:sp>
    </p:spTree>
    <p:extLst>
      <p:ext uri="{BB962C8B-B14F-4D97-AF65-F5344CB8AC3E}">
        <p14:creationId xmlns:p14="http://schemas.microsoft.com/office/powerpoint/2010/main" val="2115307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latin typeface="Lucida Bright" panose="02040602050505020304" pitchFamily="18" charset="0"/>
              </a:rPr>
              <a:t>He had doubted before, he now believes. </a:t>
            </a:r>
          </a:p>
          <a:p>
            <a:r>
              <a:rPr lang="en-US" dirty="0"/>
              <a:t>Just seeing miracles performed doesn’t mean your faith is permanently strong. I’m convinced that he now believes because he had previously seen the signs but had begun listening to other people (Matthew 16:13) who doubted Jesus. </a:t>
            </a:r>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BE6249D-CA99-4553-9BF2-C9C31FDB8524}"/>
              </a:ext>
            </a:extLst>
          </p:cNvPr>
          <p:cNvSpPr>
            <a:spLocks noGrp="1"/>
          </p:cNvSpPr>
          <p:nvPr>
            <p:ph type="dt" idx="1"/>
          </p:nvPr>
        </p:nvSpPr>
        <p:spPr/>
        <p:txBody>
          <a:bodyPr/>
          <a:lstStyle/>
          <a:p>
            <a:r>
              <a:rPr lang="en-US"/>
              <a:t>7/29/2020 pm</a:t>
            </a:r>
          </a:p>
        </p:txBody>
      </p:sp>
      <p:sp>
        <p:nvSpPr>
          <p:cNvPr id="6" name="Footer Placeholder 5">
            <a:extLst>
              <a:ext uri="{FF2B5EF4-FFF2-40B4-BE49-F238E27FC236}">
                <a16:creationId xmlns:a16="http://schemas.microsoft.com/office/drawing/2014/main" id="{9EEA17C2-36F5-4A70-B63B-AE372660234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A97CEC3-D488-4195-8D95-1D4FC9E893CA}"/>
              </a:ext>
            </a:extLst>
          </p:cNvPr>
          <p:cNvSpPr>
            <a:spLocks noGrp="1"/>
          </p:cNvSpPr>
          <p:nvPr>
            <p:ph type="hdr" sz="quarter"/>
          </p:nvPr>
        </p:nvSpPr>
        <p:spPr/>
        <p:txBody>
          <a:bodyPr/>
          <a:lstStyle/>
          <a:p>
            <a:r>
              <a:rPr lang="en-US"/>
              <a:t>Class - The Life Of Christ (219)</a:t>
            </a:r>
          </a:p>
        </p:txBody>
      </p:sp>
    </p:spTree>
    <p:extLst>
      <p:ext uri="{BB962C8B-B14F-4D97-AF65-F5344CB8AC3E}">
        <p14:creationId xmlns:p14="http://schemas.microsoft.com/office/powerpoint/2010/main" val="4020187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Jesus never performed miracles “in the name of” anyone else! Cf., Acts 3:6</a:t>
            </a:r>
          </a:p>
          <a:p>
            <a:r>
              <a:rPr lang="en-US" dirty="0"/>
              <a:t> Do they yet believe? Even after casting out the demon, “Most of them” thought Jesus had killed him.</a:t>
            </a:r>
          </a:p>
          <a:p>
            <a:endParaRPr lang="en-US" dirty="0"/>
          </a:p>
          <a:p>
            <a:r>
              <a:rPr lang="en-US" dirty="0"/>
              <a:t>Luke 9:43, “they were all amazed at the greatness of God.”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3814BE9-9E7F-479E-8E1D-1E5B83512ACD}"/>
              </a:ext>
            </a:extLst>
          </p:cNvPr>
          <p:cNvSpPr>
            <a:spLocks noGrp="1"/>
          </p:cNvSpPr>
          <p:nvPr>
            <p:ph type="dt" idx="1"/>
          </p:nvPr>
        </p:nvSpPr>
        <p:spPr/>
        <p:txBody>
          <a:bodyPr/>
          <a:lstStyle/>
          <a:p>
            <a:r>
              <a:rPr lang="en-US"/>
              <a:t>7/29/2020 pm</a:t>
            </a:r>
          </a:p>
        </p:txBody>
      </p:sp>
      <p:sp>
        <p:nvSpPr>
          <p:cNvPr id="6" name="Footer Placeholder 5">
            <a:extLst>
              <a:ext uri="{FF2B5EF4-FFF2-40B4-BE49-F238E27FC236}">
                <a16:creationId xmlns:a16="http://schemas.microsoft.com/office/drawing/2014/main" id="{A4E1F833-EE32-4262-8909-D893EBC1B4C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46C1EDD-27D5-438B-8B78-7FF584C9C0F6}"/>
              </a:ext>
            </a:extLst>
          </p:cNvPr>
          <p:cNvSpPr>
            <a:spLocks noGrp="1"/>
          </p:cNvSpPr>
          <p:nvPr>
            <p:ph type="hdr" sz="quarter"/>
          </p:nvPr>
        </p:nvSpPr>
        <p:spPr/>
        <p:txBody>
          <a:bodyPr/>
          <a:lstStyle/>
          <a:p>
            <a:r>
              <a:rPr lang="en-US"/>
              <a:t>Class - The Life Of Christ (219)</a:t>
            </a:r>
          </a:p>
        </p:txBody>
      </p:sp>
    </p:spTree>
    <p:extLst>
      <p:ext uri="{BB962C8B-B14F-4D97-AF65-F5344CB8AC3E}">
        <p14:creationId xmlns:p14="http://schemas.microsoft.com/office/powerpoint/2010/main" val="2378410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Little faith - Matthew 8:26; 14:31 each while the apostles were on the Sea of Galilee.  Also note Matthew 6:30 and Luke 12:28 in the sermon on the mount. </a:t>
            </a:r>
          </a:p>
          <a:p>
            <a:endParaRPr lang="en-US" dirty="0"/>
          </a:p>
          <a:p>
            <a:r>
              <a:rPr lang="en-US" b="0" i="0" dirty="0">
                <a:solidFill>
                  <a:srgbClr val="000000"/>
                </a:solidFill>
                <a:effectLst/>
                <a:latin typeface="Times New Roman" panose="02020603050405020304" pitchFamily="18" charset="0"/>
              </a:rPr>
              <a:t>Thus, Jesus response to the apostles is that faith is not a matter of how much you have, but whether you have the right type. A bigger mustard seed does not necessarily yield a bigger mustard plant. If you have the right type of faith, you don’t need to be asking for more of it. Either you have biblical faith or you don’t. What is the right type of faith? The right type of faith is a saving faith (James 2:14), a working faith (James 2:22; Gal. 5:6), a complete or mature faith (James 2:22), a sincere faith (2 Tim. 1:5), a kept faith (1 Tim. 1:19), and a stable and steadfast faith (Col. 1:23; 2:5). Biblical faith is not an issue of volume but of character. We need faith like a mustard seed. 2 Peter 1:1, to those who have a faith the same kind/value as ours.</a:t>
            </a:r>
          </a:p>
          <a:p>
            <a:endParaRPr lang="en-US" b="1" i="0" dirty="0">
              <a:solidFill>
                <a:srgbClr val="000000"/>
              </a:solidFill>
              <a:effectLst/>
              <a:latin typeface="Times New Roman" panose="02020603050405020304" pitchFamily="18" charset="0"/>
            </a:endParaRPr>
          </a:p>
          <a:p>
            <a:r>
              <a:rPr lang="en-US" dirty="0"/>
              <a:t>Note: “This kind” - from the Greek “genos”. </a:t>
            </a:r>
          </a:p>
          <a:p>
            <a:endParaRPr lang="en-US" dirty="0"/>
          </a:p>
          <a:p>
            <a:r>
              <a:rPr lang="en-US" dirty="0"/>
              <a:t>Remember in the parable of the sower and the rocky soil that lacked depth and our need to develop spiritual depth to handle the trying times? </a:t>
            </a:r>
          </a:p>
          <a:p>
            <a:r>
              <a:rPr lang="en-US" dirty="0"/>
              <a:t>Prayer with fasting is described in scripture as tools to be implemented at critical times when depth of faith is necessary. Acts 13:3; 14:23; Daniel 9:3; Nehemiah 1:4</a:t>
            </a:r>
          </a:p>
          <a:p>
            <a:endParaRPr lang="en-US" dirty="0"/>
          </a:p>
          <a:p>
            <a:r>
              <a:rPr lang="en-US" dirty="0"/>
              <a:t>Nothing shall be impossible:</a:t>
            </a:r>
          </a:p>
          <a:p>
            <a:r>
              <a:rPr lang="en-US" dirty="0"/>
              <a:t>Gen 18:10 - “Is anything too difficult for the Lord? At the appointed time I will return to you, at this time next year, and Sarah shall have a son.“</a:t>
            </a:r>
          </a:p>
          <a:p>
            <a:r>
              <a:rPr lang="en-US" dirty="0" err="1"/>
              <a:t>Jer</a:t>
            </a:r>
            <a:r>
              <a:rPr lang="en-US" dirty="0"/>
              <a:t> 32:16-17 - “After I had given the deed of purchase to Baruch the son of Neriah, then I prayed to the Lord, saying, 17 'Ah Lord God! Behold, Thou hast made the heavens and the earth by Thy great power and by Thine outstretched arm! Nothing is too difficult for Thee.”</a:t>
            </a:r>
          </a:p>
          <a:p>
            <a:r>
              <a:rPr lang="en-US" dirty="0" err="1"/>
              <a:t>Zech</a:t>
            </a:r>
            <a:r>
              <a:rPr lang="en-US" dirty="0"/>
              <a:t> 8:6 - “Thus says the Lord of hosts, 'If it is too difficult in the sight of the remnant of this people in those days, will it also be too difficult in My sight?' declares the Lord of hosts.”</a:t>
            </a:r>
          </a:p>
          <a:p>
            <a:r>
              <a:rPr lang="en-US" dirty="0"/>
              <a:t>Think of Paul’s perspective: Philippians 4:13, “I can do all things through Him who strengthens me.” It’s the faith by which David fought and defeated Goliath in 1 Samuel 17.  The whole OT teaches us the answer to the question, ‘what’s impossible with God?'</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7D30AA4C-06BE-40E3-A43B-8B1146AD1C0F}"/>
              </a:ext>
            </a:extLst>
          </p:cNvPr>
          <p:cNvSpPr>
            <a:spLocks noGrp="1"/>
          </p:cNvSpPr>
          <p:nvPr>
            <p:ph type="dt" idx="1"/>
          </p:nvPr>
        </p:nvSpPr>
        <p:spPr/>
        <p:txBody>
          <a:bodyPr/>
          <a:lstStyle/>
          <a:p>
            <a:r>
              <a:rPr lang="en-US"/>
              <a:t>7/29/2020 pm</a:t>
            </a:r>
          </a:p>
        </p:txBody>
      </p:sp>
      <p:sp>
        <p:nvSpPr>
          <p:cNvPr id="6" name="Footer Placeholder 5">
            <a:extLst>
              <a:ext uri="{FF2B5EF4-FFF2-40B4-BE49-F238E27FC236}">
                <a16:creationId xmlns:a16="http://schemas.microsoft.com/office/drawing/2014/main" id="{DE7A24F5-CFBF-418E-B51F-A92DCB1CB4C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80B5CEA-43A5-4755-81D9-13EAAB14E43B}"/>
              </a:ext>
            </a:extLst>
          </p:cNvPr>
          <p:cNvSpPr>
            <a:spLocks noGrp="1"/>
          </p:cNvSpPr>
          <p:nvPr>
            <p:ph type="hdr" sz="quarter"/>
          </p:nvPr>
        </p:nvSpPr>
        <p:spPr/>
        <p:txBody>
          <a:bodyPr/>
          <a:lstStyle/>
          <a:p>
            <a:r>
              <a:rPr lang="en-US"/>
              <a:t>Class - The Life Of Christ (219)</a:t>
            </a:r>
          </a:p>
        </p:txBody>
      </p:sp>
    </p:spTree>
    <p:extLst>
      <p:ext uri="{BB962C8B-B14F-4D97-AF65-F5344CB8AC3E}">
        <p14:creationId xmlns:p14="http://schemas.microsoft.com/office/powerpoint/2010/main" val="1607676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Notice the words “to be delivered” are actually in the present tense. “Is being given up or handed over”</a:t>
            </a:r>
          </a:p>
          <a:p>
            <a:r>
              <a:rPr lang="en-US" dirty="0"/>
              <a:t>Delivered  “to deliver over treacherously by way of “betrayal””. </a:t>
            </a:r>
          </a:p>
          <a:p>
            <a:endParaRPr lang="en-US" dirty="0"/>
          </a:p>
          <a:p>
            <a:pPr defTabSz="948507">
              <a:defRPr/>
            </a:pPr>
            <a:r>
              <a:rPr lang="en-US" dirty="0">
                <a:latin typeface="Lucida Bright" panose="02040602050505020304" pitchFamily="18" charset="0"/>
              </a:rPr>
              <a:t>Some of the multitudes, that Jesus didn’t want to know He was passing through, wanted to take Him by force and make Him king a short time earlier. (John 6:15)</a:t>
            </a:r>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1F010C4-9F2F-4D60-BD07-8CB74E5BDA20}"/>
              </a:ext>
            </a:extLst>
          </p:cNvPr>
          <p:cNvSpPr>
            <a:spLocks noGrp="1"/>
          </p:cNvSpPr>
          <p:nvPr>
            <p:ph type="dt" idx="1"/>
          </p:nvPr>
        </p:nvSpPr>
        <p:spPr/>
        <p:txBody>
          <a:bodyPr/>
          <a:lstStyle/>
          <a:p>
            <a:r>
              <a:rPr lang="en-US"/>
              <a:t>7/29/2020 pm</a:t>
            </a:r>
          </a:p>
        </p:txBody>
      </p:sp>
      <p:sp>
        <p:nvSpPr>
          <p:cNvPr id="6" name="Footer Placeholder 5">
            <a:extLst>
              <a:ext uri="{FF2B5EF4-FFF2-40B4-BE49-F238E27FC236}">
                <a16:creationId xmlns:a16="http://schemas.microsoft.com/office/drawing/2014/main" id="{DA22F0B8-9492-4C16-8645-72EFC202F98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7E96260-AC14-46C3-A10E-B5A63F7D5F76}"/>
              </a:ext>
            </a:extLst>
          </p:cNvPr>
          <p:cNvSpPr>
            <a:spLocks noGrp="1"/>
          </p:cNvSpPr>
          <p:nvPr>
            <p:ph type="hdr" sz="quarter"/>
          </p:nvPr>
        </p:nvSpPr>
        <p:spPr/>
        <p:txBody>
          <a:bodyPr/>
          <a:lstStyle/>
          <a:p>
            <a:r>
              <a:rPr lang="en-US"/>
              <a:t>Class - The Life Of Christ (219)</a:t>
            </a:r>
          </a:p>
        </p:txBody>
      </p:sp>
    </p:spTree>
    <p:extLst>
      <p:ext uri="{BB962C8B-B14F-4D97-AF65-F5344CB8AC3E}">
        <p14:creationId xmlns:p14="http://schemas.microsoft.com/office/powerpoint/2010/main" val="1160970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 </a:t>
            </a:r>
            <a:r>
              <a:rPr lang="en-US" sz="1900" dirty="0">
                <a:latin typeface="TimesNewRomanPSMT"/>
              </a:rPr>
              <a:t>It may be that these disciples, in spite of Jesus’ indications otherwise, at least partially shared in the misconceptions that Jesus</a:t>
            </a:r>
          </a:p>
          <a:p>
            <a:pPr algn="l"/>
            <a:r>
              <a:rPr lang="en-US" sz="1900" dirty="0">
                <a:latin typeface="TimesNewRomanPSMT"/>
              </a:rPr>
              <a:t>would be a king glorified on earth. If that were so, they would have trouble believing that He would be caused to suffer and die at the</a:t>
            </a:r>
          </a:p>
          <a:p>
            <a:pPr algn="l"/>
            <a:r>
              <a:rPr lang="en-US" sz="1900" dirty="0">
                <a:latin typeface="TimesNewRomanPSMT"/>
              </a:rPr>
              <a:t>hands of the hypocrites He condemned. Not knowing the end from the beginning, they could not comprehend it. (Truth Commentary; Caldwell)</a:t>
            </a:r>
          </a:p>
          <a:p>
            <a:pPr algn="l"/>
            <a:endParaRPr lang="en-US" sz="1900" dirty="0">
              <a:latin typeface="TimesNewRomanPSMT"/>
            </a:endParaRPr>
          </a:p>
          <a:p>
            <a:pPr algn="l"/>
            <a:r>
              <a:rPr lang="en-US" sz="1900" dirty="0">
                <a:latin typeface="TimesNewRomanPSMT"/>
              </a:rPr>
              <a:t>Was that the case, or did God not want them to understand yet? Did He keep them from fathoming it by not fully revealing all the details and reasons? Were </a:t>
            </a:r>
            <a:r>
              <a:rPr lang="en-US" sz="1900" i="1" dirty="0">
                <a:latin typeface="TimesNewRomanPS-ItalicMT"/>
              </a:rPr>
              <a:t>they </a:t>
            </a:r>
            <a:r>
              <a:rPr lang="en-US" sz="1900" dirty="0">
                <a:latin typeface="TimesNewRomanPSMT"/>
              </a:rPr>
              <a:t>not ready? Was </a:t>
            </a:r>
            <a:r>
              <a:rPr lang="en-US" sz="1900" i="1" dirty="0">
                <a:latin typeface="TimesNewRomanPS-ItalicMT"/>
              </a:rPr>
              <a:t>God </a:t>
            </a:r>
            <a:r>
              <a:rPr lang="en-US" sz="1900" dirty="0">
                <a:latin typeface="TimesNewRomanPSMT"/>
              </a:rPr>
              <a:t>not ready for them to fully understand His plan? The perfect passive tense of </a:t>
            </a:r>
            <a:r>
              <a:rPr lang="en-US" sz="1900" i="1" dirty="0" err="1">
                <a:latin typeface="TimesNewRomanPS-ItalicMT"/>
              </a:rPr>
              <a:t>parakaluptō</a:t>
            </a:r>
            <a:r>
              <a:rPr lang="en-US" sz="1900" i="1" dirty="0">
                <a:latin typeface="TimesNewRomanPS-ItalicMT"/>
              </a:rPr>
              <a:t> </a:t>
            </a:r>
            <a:r>
              <a:rPr lang="en-US" sz="1900" dirty="0">
                <a:latin typeface="TimesNewRomanPSMT"/>
              </a:rPr>
              <a:t>seems to indicate that the hiding came from a source outside themselves (Hendriksen, 517).</a:t>
            </a:r>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8FDA050-B22A-49D7-8FCA-BD912B7AA4A2}"/>
              </a:ext>
            </a:extLst>
          </p:cNvPr>
          <p:cNvSpPr>
            <a:spLocks noGrp="1"/>
          </p:cNvSpPr>
          <p:nvPr>
            <p:ph type="dt" idx="1"/>
          </p:nvPr>
        </p:nvSpPr>
        <p:spPr/>
        <p:txBody>
          <a:bodyPr/>
          <a:lstStyle/>
          <a:p>
            <a:r>
              <a:rPr lang="en-US"/>
              <a:t>7/29/2020 pm</a:t>
            </a:r>
          </a:p>
        </p:txBody>
      </p:sp>
      <p:sp>
        <p:nvSpPr>
          <p:cNvPr id="6" name="Footer Placeholder 5">
            <a:extLst>
              <a:ext uri="{FF2B5EF4-FFF2-40B4-BE49-F238E27FC236}">
                <a16:creationId xmlns:a16="http://schemas.microsoft.com/office/drawing/2014/main" id="{1F63D488-D1F2-46BA-BA5F-D4DBB1B9177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4A2B594-B431-410C-A5BA-1D05FD8A7AC3}"/>
              </a:ext>
            </a:extLst>
          </p:cNvPr>
          <p:cNvSpPr>
            <a:spLocks noGrp="1"/>
          </p:cNvSpPr>
          <p:nvPr>
            <p:ph type="hdr" sz="quarter"/>
          </p:nvPr>
        </p:nvSpPr>
        <p:spPr/>
        <p:txBody>
          <a:bodyPr/>
          <a:lstStyle/>
          <a:p>
            <a:r>
              <a:rPr lang="en-US"/>
              <a:t>Class - The Life Of Christ (219)</a:t>
            </a:r>
          </a:p>
        </p:txBody>
      </p:sp>
    </p:spTree>
    <p:extLst>
      <p:ext uri="{BB962C8B-B14F-4D97-AF65-F5344CB8AC3E}">
        <p14:creationId xmlns:p14="http://schemas.microsoft.com/office/powerpoint/2010/main" val="228952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8/1/2020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733382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18348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3351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5608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8/1/2020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28987173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8/1/2020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2927984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978857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8/1/2020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9217071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8/1/2020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781478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8/1/2020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1673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8/1/2020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65883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8/1/2020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599214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8/1/2020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195884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8/1/2020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405216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8/1/2020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3285988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8/1/2020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94889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54698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8/1/2020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2230093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8/1/2020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215447335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July 29,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250359"/>
            <a:ext cx="7232072"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chemeClr val="bg1"/>
                </a:solidFill>
                <a:effectLst/>
                <a:uLnTx/>
                <a:uFillTx/>
                <a:latin typeface="Garamond" panose="02020404030301010803"/>
                <a:ea typeface="+mn-ea"/>
                <a:cs typeface="+mn-cs"/>
              </a:rPr>
              <a:t>Healing the Demoniac Boy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rPr>
              <a:t>Matthew 17:14-20; </a:t>
            </a:r>
            <a:r>
              <a:rPr kumimoji="0" lang="en-US" sz="1800" b="1"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rPr>
              <a:t>Mark 9:14-29</a:t>
            </a:r>
            <a:r>
              <a:rPr kumimoji="0" lang="en-US" sz="1800" b="0" i="0" u="none" strike="noStrike" kern="1200" cap="none" spc="0" normalizeH="0" baseline="0" noProof="0" dirty="0">
                <a:ln>
                  <a:noFill/>
                </a:ln>
                <a:solidFill>
                  <a:schemeClr val="bg1"/>
                </a:solidFill>
                <a:effectLst/>
                <a:uLnTx/>
                <a:uFillTx/>
                <a:latin typeface="Book Antiqua" panose="02040602050305030304" pitchFamily="18" charset="0"/>
                <a:ea typeface="+mn-ea"/>
                <a:cs typeface="+mn-cs"/>
              </a:rPr>
              <a:t>; Luke 9:37-43</a:t>
            </a:r>
            <a:endParaRPr kumimoji="0" lang="en-US" sz="1800" b="0" i="0" u="none" strike="noStrike" kern="1200" cap="none" spc="0" normalizeH="0" baseline="0" noProof="0" dirty="0">
              <a:ln>
                <a:noFill/>
              </a:ln>
              <a:solidFill>
                <a:schemeClr val="bg1"/>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2136060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Healing the demoniac boy</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17:14-20; </a:t>
            </a:r>
            <a:r>
              <a:rPr lang="en-US" sz="2400" b="1" dirty="0">
                <a:solidFill>
                  <a:schemeClr val="tx1"/>
                </a:solidFill>
                <a:latin typeface="Book Antiqua" panose="02040602050305030304" pitchFamily="18" charset="0"/>
              </a:rPr>
              <a:t>Mark 9:14-29</a:t>
            </a:r>
            <a:r>
              <a:rPr lang="en-US" sz="2400" dirty="0">
                <a:solidFill>
                  <a:schemeClr val="tx1"/>
                </a:solidFill>
                <a:latin typeface="Book Antiqua" panose="02040602050305030304" pitchFamily="18" charset="0"/>
              </a:rPr>
              <a:t>; Luke 9:37-43</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721292"/>
          </a:xfrm>
        </p:spPr>
        <p:txBody>
          <a:bodyPr anchor="t">
            <a:spAutoFit/>
          </a:bodyPr>
          <a:lstStyle/>
          <a:p>
            <a:pPr marL="0" indent="0">
              <a:buNone/>
            </a:pPr>
            <a:r>
              <a:rPr lang="en-US" sz="2600" b="1" dirty="0">
                <a:solidFill>
                  <a:schemeClr val="tx1"/>
                </a:solidFill>
                <a:latin typeface="Lucida Bright" panose="02040602050505020304" pitchFamily="18" charset="0"/>
              </a:rPr>
              <a:t>Who exhibited a lack of faith?</a:t>
            </a:r>
          </a:p>
          <a:p>
            <a:pPr marL="457200" indent="-457200">
              <a:buClr>
                <a:schemeClr val="tx1"/>
              </a:buClr>
              <a:buSzPct val="100000"/>
              <a:buAutoNum type="arabicPeriod"/>
            </a:pPr>
            <a:r>
              <a:rPr lang="en-US" sz="2600" b="1" i="1" dirty="0">
                <a:solidFill>
                  <a:schemeClr val="tx1"/>
                </a:solidFill>
                <a:latin typeface="Lucida Bright" panose="02040602050505020304" pitchFamily="18" charset="0"/>
              </a:rPr>
              <a:t>The apostles:</a:t>
            </a:r>
          </a:p>
          <a:p>
            <a:pPr lvl="1">
              <a:buClr>
                <a:schemeClr val="tx1"/>
              </a:buClr>
              <a:buSzPct val="100000"/>
            </a:pPr>
            <a:r>
              <a:rPr lang="en-US" sz="2600" dirty="0">
                <a:solidFill>
                  <a:schemeClr val="tx1"/>
                </a:solidFill>
                <a:latin typeface="Lucida Bright" panose="02040602050505020304" pitchFamily="18" charset="0"/>
              </a:rPr>
              <a:t>Later after the apostles privately asked why they couldn’t cast out the demon, Jesus responded,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Because of the littleness of your faith</a:t>
            </a:r>
            <a:r>
              <a:rPr lang="en-US" sz="2600" i="1" dirty="0">
                <a:solidFill>
                  <a:schemeClr val="tx1"/>
                </a:solidFill>
                <a:latin typeface="Lucida Bright" panose="02040602050505020304" pitchFamily="18" charset="0"/>
              </a:rPr>
              <a:t> …”</a:t>
            </a:r>
            <a:r>
              <a:rPr lang="en-US" sz="2600" dirty="0">
                <a:solidFill>
                  <a:schemeClr val="tx1"/>
                </a:solidFill>
                <a:latin typeface="Lucida Bright" panose="02040602050505020304" pitchFamily="18" charset="0"/>
              </a:rPr>
              <a:t> (Matthew 17:20)</a:t>
            </a:r>
          </a:p>
          <a:p>
            <a:pPr marL="514350" indent="-514350">
              <a:buClr>
                <a:schemeClr val="tx1"/>
              </a:buClr>
              <a:buSzPct val="100000"/>
              <a:buAutoNum type="arabicPeriod"/>
            </a:pPr>
            <a:r>
              <a:rPr lang="en-US" sz="2600" dirty="0">
                <a:solidFill>
                  <a:schemeClr val="tx1"/>
                </a:solidFill>
                <a:latin typeface="Lucida Bright" panose="02040602050505020304" pitchFamily="18" charset="0"/>
              </a:rPr>
              <a:t>At least </a:t>
            </a:r>
            <a:r>
              <a:rPr lang="en-US" sz="2600" b="1" dirty="0">
                <a:solidFill>
                  <a:schemeClr val="tx1"/>
                </a:solidFill>
                <a:latin typeface="Lucida Bright" panose="02040602050505020304" pitchFamily="18" charset="0"/>
              </a:rPr>
              <a:t>this father </a:t>
            </a:r>
            <a:r>
              <a:rPr lang="en-US" sz="2600" dirty="0">
                <a:solidFill>
                  <a:schemeClr val="tx1"/>
                </a:solidFill>
                <a:latin typeface="Lucida Bright" panose="02040602050505020304" pitchFamily="18" charset="0"/>
              </a:rPr>
              <a:t>and perhaps others of the crowd who were of the same disposition.</a:t>
            </a:r>
          </a:p>
          <a:p>
            <a:pPr lvl="1">
              <a:buClr>
                <a:schemeClr val="tx1"/>
              </a:buClr>
              <a:buSzPct val="100000"/>
            </a:pPr>
            <a:r>
              <a:rPr lang="en-US" sz="2600" dirty="0">
                <a:solidFill>
                  <a:schemeClr val="tx1"/>
                </a:solidFill>
                <a:latin typeface="Lucida Bright" panose="02040602050505020304" pitchFamily="18" charset="0"/>
              </a:rPr>
              <a:t>We read the confession of this father in </a:t>
            </a:r>
            <a:br>
              <a:rPr lang="en-US" sz="2600"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Mark 9:24,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help my unbelief</a:t>
            </a:r>
            <a:r>
              <a:rPr lang="en-US" sz="2600" i="1" dirty="0">
                <a:solidFill>
                  <a:schemeClr val="tx1"/>
                </a:solidFill>
                <a:latin typeface="Lucida Bright" panose="02040602050505020304" pitchFamily="18" charset="0"/>
              </a:rPr>
              <a:t>”</a:t>
            </a:r>
          </a:p>
        </p:txBody>
      </p:sp>
    </p:spTree>
    <p:extLst>
      <p:ext uri="{BB962C8B-B14F-4D97-AF65-F5344CB8AC3E}">
        <p14:creationId xmlns:p14="http://schemas.microsoft.com/office/powerpoint/2010/main" val="353766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Healing the demoniac boy</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17:14-20; </a:t>
            </a:r>
            <a:r>
              <a:rPr lang="en-US" sz="2400" b="1" dirty="0">
                <a:solidFill>
                  <a:schemeClr val="tx1"/>
                </a:solidFill>
                <a:latin typeface="Book Antiqua" panose="02040602050305030304" pitchFamily="18" charset="0"/>
              </a:rPr>
              <a:t>Mark 9:14-29</a:t>
            </a:r>
            <a:r>
              <a:rPr lang="en-US" sz="2400" dirty="0">
                <a:solidFill>
                  <a:schemeClr val="tx1"/>
                </a:solidFill>
                <a:latin typeface="Book Antiqua" panose="02040602050305030304" pitchFamily="18" charset="0"/>
              </a:rPr>
              <a:t>; Luke 9:37-43</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76200" y="1219200"/>
            <a:ext cx="8991600" cy="5598456"/>
          </a:xfrm>
        </p:spPr>
        <p:txBody>
          <a:bodyPr wrap="square" anchor="t">
            <a:spAutoFit/>
          </a:bodyPr>
          <a:lstStyle/>
          <a:p>
            <a:pPr marL="0" indent="0">
              <a:buNone/>
            </a:pPr>
            <a:r>
              <a:rPr lang="en-US" sz="2600" dirty="0">
                <a:solidFill>
                  <a:schemeClr val="tx1"/>
                </a:solidFill>
                <a:latin typeface="Lucida Bright" panose="02040602050505020304" pitchFamily="18" charset="0"/>
              </a:rPr>
              <a:t>After Jesus’ question about how long this had happened to the boy, the father declared: </a:t>
            </a:r>
            <a:r>
              <a:rPr lang="en-US" sz="2600" i="1" dirty="0">
                <a:solidFill>
                  <a:schemeClr val="tx1"/>
                </a:solidFill>
                <a:latin typeface="Lucida Bright" panose="02040602050505020304" pitchFamily="18" charset="0"/>
              </a:rPr>
              <a:t>“It has often thrown him both into the fire and into the water to destroy him. But </a:t>
            </a:r>
            <a:r>
              <a:rPr lang="en-US" sz="2600" b="1" i="1" dirty="0">
                <a:solidFill>
                  <a:schemeClr val="tx1"/>
                </a:solidFill>
                <a:latin typeface="Lucida Bright" panose="02040602050505020304" pitchFamily="18" charset="0"/>
              </a:rPr>
              <a:t>if You can do anything</a:t>
            </a:r>
            <a:r>
              <a:rPr lang="en-US" sz="2600" i="1" dirty="0">
                <a:solidFill>
                  <a:schemeClr val="tx1"/>
                </a:solidFill>
                <a:latin typeface="Lucida Bright" panose="02040602050505020304" pitchFamily="18" charset="0"/>
              </a:rPr>
              <a:t>, take pity on us and help us.”</a:t>
            </a:r>
            <a:r>
              <a:rPr lang="en-US" sz="2600" dirty="0">
                <a:solidFill>
                  <a:schemeClr val="tx1"/>
                </a:solidFill>
                <a:latin typeface="Lucida Bright" panose="02040602050505020304" pitchFamily="18" charset="0"/>
              </a:rPr>
              <a:t> (Mark 9:22)</a:t>
            </a:r>
          </a:p>
          <a:p>
            <a:pPr marL="0" indent="0">
              <a:buNone/>
            </a:pPr>
            <a:r>
              <a:rPr lang="en-US" sz="2800" dirty="0">
                <a:solidFill>
                  <a:schemeClr val="tx1"/>
                </a:solidFill>
                <a:latin typeface="Lucida Bright" panose="02040602050505020304" pitchFamily="18" charset="0"/>
              </a:rPr>
              <a:t>To which Jesus responds: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If you can’?</a:t>
            </a: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All things are possible to him who believes</a:t>
            </a:r>
            <a:r>
              <a:rPr lang="en-US" sz="2800" i="1" dirty="0">
                <a:solidFill>
                  <a:schemeClr val="tx1"/>
                </a:solidFill>
                <a:latin typeface="Lucida Bright" panose="02040602050505020304" pitchFamily="18" charset="0"/>
              </a:rPr>
              <a:t>.”</a:t>
            </a:r>
            <a:br>
              <a:rPr lang="en-US" sz="2800" i="1"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(verse 23)</a:t>
            </a:r>
          </a:p>
          <a:p>
            <a:pPr marL="0" indent="0">
              <a:buNone/>
            </a:pPr>
            <a:r>
              <a:rPr lang="en-US" sz="2800" dirty="0">
                <a:solidFill>
                  <a:schemeClr val="tx1"/>
                </a:solidFill>
                <a:latin typeface="Lucida Bright" panose="02040602050505020304" pitchFamily="18" charset="0"/>
              </a:rPr>
              <a:t>What is therefore possible to the one who doesn’t believe?</a:t>
            </a:r>
          </a:p>
          <a:p>
            <a:pPr marL="0" indent="0">
              <a:buNone/>
            </a:pPr>
            <a:r>
              <a:rPr lang="en-US" sz="2800" i="1" dirty="0">
                <a:solidFill>
                  <a:schemeClr val="tx1"/>
                </a:solidFill>
                <a:latin typeface="Lucida Bright" panose="02040602050505020304" pitchFamily="18" charset="0"/>
              </a:rPr>
              <a:t>“… that man </a:t>
            </a:r>
            <a:r>
              <a:rPr lang="en-US" sz="2800" b="1" i="1" dirty="0">
                <a:solidFill>
                  <a:schemeClr val="tx1"/>
                </a:solidFill>
                <a:latin typeface="Lucida Bright" panose="02040602050505020304" pitchFamily="18" charset="0"/>
              </a:rPr>
              <a:t>ought not to expect anything from the Lord</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(James 1:7)</a:t>
            </a:r>
          </a:p>
        </p:txBody>
      </p:sp>
    </p:spTree>
    <p:extLst>
      <p:ext uri="{BB962C8B-B14F-4D97-AF65-F5344CB8AC3E}">
        <p14:creationId xmlns:p14="http://schemas.microsoft.com/office/powerpoint/2010/main" val="1686492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Healing the demoniac boy</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17:14-20; </a:t>
            </a:r>
            <a:r>
              <a:rPr lang="en-US" sz="2400" b="1" dirty="0">
                <a:solidFill>
                  <a:schemeClr val="tx1"/>
                </a:solidFill>
                <a:latin typeface="Book Antiqua" panose="02040602050305030304" pitchFamily="18" charset="0"/>
              </a:rPr>
              <a:t>Mark 9:14-29</a:t>
            </a:r>
            <a:r>
              <a:rPr lang="en-US" sz="2400" dirty="0">
                <a:solidFill>
                  <a:schemeClr val="tx1"/>
                </a:solidFill>
                <a:latin typeface="Book Antiqua" panose="02040602050305030304" pitchFamily="18" charset="0"/>
              </a:rPr>
              <a:t>; Luke 9:37-43</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459682"/>
          </a:xfrm>
        </p:spPr>
        <p:txBody>
          <a:bodyPr anchor="t">
            <a:spAutoFit/>
          </a:bodyPr>
          <a:lstStyle/>
          <a:p>
            <a:pPr marL="0" indent="0">
              <a:buNone/>
            </a:pPr>
            <a:r>
              <a:rPr lang="en-US" sz="2800" i="1" dirty="0">
                <a:solidFill>
                  <a:schemeClr val="tx1"/>
                </a:solidFill>
                <a:latin typeface="Lucida Bright" panose="02040602050505020304" pitchFamily="18" charset="0"/>
              </a:rPr>
              <a:t>“Immediately the boy’s father cried out and said, ‘</a:t>
            </a:r>
            <a:r>
              <a:rPr lang="en-US" sz="2800" b="1" i="1" dirty="0">
                <a:solidFill>
                  <a:schemeClr val="tx1"/>
                </a:solidFill>
                <a:latin typeface="Lucida Bright" panose="02040602050505020304" pitchFamily="18" charset="0"/>
              </a:rPr>
              <a:t>I do believe; help my unbelief</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(Mark 9:24)</a:t>
            </a:r>
          </a:p>
          <a:p>
            <a:pPr marL="0" indent="0">
              <a:buNone/>
            </a:pPr>
            <a:r>
              <a:rPr lang="en-US" sz="2800" dirty="0">
                <a:solidFill>
                  <a:schemeClr val="tx1"/>
                </a:solidFill>
                <a:latin typeface="Lucida Bright" panose="02040602050505020304" pitchFamily="18" charset="0"/>
              </a:rPr>
              <a:t>Had he been listening to </a:t>
            </a:r>
            <a:r>
              <a:rPr lang="en-US" sz="2800" i="1" dirty="0">
                <a:solidFill>
                  <a:schemeClr val="tx1"/>
                </a:solidFill>
                <a:latin typeface="Lucida Bright" panose="02040602050505020304" pitchFamily="18" charset="0"/>
              </a:rPr>
              <a:t>“flesh and blood”</a:t>
            </a:r>
            <a:r>
              <a:rPr lang="en-US" sz="2800" dirty="0">
                <a:solidFill>
                  <a:schemeClr val="tx1"/>
                </a:solidFill>
                <a:latin typeface="Lucida Bright" panose="02040602050505020304" pitchFamily="18" charset="0"/>
              </a:rPr>
              <a:t>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(Matthew 16:17) rather than the evidence revealed by </a:t>
            </a:r>
            <a:r>
              <a:rPr lang="en-US" sz="2800" i="1" dirty="0">
                <a:solidFill>
                  <a:schemeClr val="tx1"/>
                </a:solidFill>
                <a:latin typeface="Lucida Bright" panose="02040602050505020304" pitchFamily="18" charset="0"/>
              </a:rPr>
              <a:t>“My Father who is in heaven”?</a:t>
            </a:r>
          </a:p>
          <a:p>
            <a:pPr marL="0" indent="0">
              <a:buNone/>
            </a:pPr>
            <a:r>
              <a:rPr lang="en-US" sz="2800" dirty="0">
                <a:solidFill>
                  <a:schemeClr val="tx1"/>
                </a:solidFill>
                <a:latin typeface="Lucida Bright" panose="02040602050505020304" pitchFamily="18" charset="0"/>
              </a:rPr>
              <a:t>Remember the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arguing</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referenced</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in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Mark 9:14?</a:t>
            </a:r>
          </a:p>
          <a:p>
            <a:pPr marL="0" indent="0">
              <a:buNone/>
            </a:pPr>
            <a:r>
              <a:rPr lang="en-US" sz="2800" dirty="0">
                <a:solidFill>
                  <a:schemeClr val="tx1"/>
                </a:solidFill>
                <a:latin typeface="Lucida Bright" panose="02040602050505020304" pitchFamily="18" charset="0"/>
              </a:rPr>
              <a:t>This father needed to answer,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who do you say that I am?</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(Matthew 16:15)</a:t>
            </a:r>
            <a:endParaRPr lang="en-US" sz="3200"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2109816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Healing the demoniac boy</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17:14-20; </a:t>
            </a:r>
            <a:r>
              <a:rPr lang="en-US" sz="2400" b="1" dirty="0">
                <a:solidFill>
                  <a:schemeClr val="tx1"/>
                </a:solidFill>
                <a:latin typeface="Book Antiqua" panose="02040602050305030304" pitchFamily="18" charset="0"/>
              </a:rPr>
              <a:t>Mark 9:14-29</a:t>
            </a:r>
            <a:r>
              <a:rPr lang="en-US" sz="2400" dirty="0">
                <a:solidFill>
                  <a:schemeClr val="tx1"/>
                </a:solidFill>
                <a:latin typeface="Book Antiqua" panose="02040602050305030304" pitchFamily="18" charset="0"/>
              </a:rPr>
              <a:t>; Luke 9:37-43</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447800"/>
            <a:ext cx="8783052" cy="5293757"/>
          </a:xfrm>
        </p:spPr>
        <p:txBody>
          <a:bodyPr anchor="t">
            <a:spAutoFit/>
          </a:bodyPr>
          <a:lstStyle/>
          <a:p>
            <a:pPr marL="0" indent="0">
              <a:spcBef>
                <a:spcPts val="0"/>
              </a:spcBef>
              <a:spcAft>
                <a:spcPts val="0"/>
              </a:spcAft>
              <a:buNone/>
            </a:pPr>
            <a:r>
              <a:rPr lang="en-US" sz="2600" dirty="0">
                <a:solidFill>
                  <a:schemeClr val="tx1"/>
                </a:solidFill>
                <a:latin typeface="Lucida Bright" panose="02040602050505020304" pitchFamily="18" charset="0"/>
              </a:rPr>
              <a:t>Jesus then heals the boy:</a:t>
            </a:r>
          </a:p>
          <a:p>
            <a:pPr marL="0" indent="0">
              <a:spcBef>
                <a:spcPts val="0"/>
              </a:spcBef>
              <a:spcAft>
                <a:spcPts val="0"/>
              </a:spcAft>
              <a:buNone/>
            </a:pPr>
            <a:r>
              <a:rPr lang="en-US" sz="2600" dirty="0">
                <a:solidFill>
                  <a:schemeClr val="tx1"/>
                </a:solidFill>
                <a:latin typeface="Lucida Bright" panose="02040602050505020304" pitchFamily="18" charset="0"/>
              </a:rPr>
              <a:t>Matthew succinctly records: </a:t>
            </a:r>
            <a:r>
              <a:rPr lang="en-US" sz="2600" i="1" dirty="0">
                <a:solidFill>
                  <a:schemeClr val="tx1"/>
                </a:solidFill>
                <a:latin typeface="Lucida Bright" panose="02040602050505020304" pitchFamily="18" charset="0"/>
              </a:rPr>
              <a:t>“‘Bring him here to Me.’ And Jesus rebuked him, and the demon came out of him, and </a:t>
            </a:r>
            <a:r>
              <a:rPr lang="en-US" sz="2600" b="1" i="1" dirty="0">
                <a:solidFill>
                  <a:schemeClr val="tx1"/>
                </a:solidFill>
                <a:latin typeface="Lucida Bright" panose="02040602050505020304" pitchFamily="18" charset="0"/>
              </a:rPr>
              <a:t>the boy was cured at once</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(17:17b-18)</a:t>
            </a:r>
          </a:p>
          <a:p>
            <a:pPr marL="0" indent="0">
              <a:spcBef>
                <a:spcPts val="0"/>
              </a:spcBef>
              <a:spcAft>
                <a:spcPts val="0"/>
              </a:spcAft>
              <a:buNone/>
            </a:pPr>
            <a:r>
              <a:rPr lang="en-US" sz="2600" dirty="0">
                <a:solidFill>
                  <a:schemeClr val="tx1"/>
                </a:solidFill>
                <a:latin typeface="Lucida Bright" panose="02040602050505020304" pitchFamily="18" charset="0"/>
              </a:rPr>
              <a:t>Mark records: </a:t>
            </a:r>
            <a:r>
              <a:rPr lang="en-US" sz="2600" i="1" dirty="0">
                <a:solidFill>
                  <a:schemeClr val="tx1"/>
                </a:solidFill>
                <a:latin typeface="Lucida Bright" panose="02040602050505020304" pitchFamily="18" charset="0"/>
              </a:rPr>
              <a:t>“When Jesus saw that a crowd was rapidly gathering, He rebuked the unclean spirit, saying to it, ‘You deaf and mute spirit, </a:t>
            </a:r>
            <a:r>
              <a:rPr lang="en-US" sz="2600" b="1" i="1" dirty="0">
                <a:solidFill>
                  <a:schemeClr val="tx1"/>
                </a:solidFill>
                <a:latin typeface="Lucida Bright" panose="02040602050505020304" pitchFamily="18" charset="0"/>
              </a:rPr>
              <a:t>I command you, come out of him and do not enter him again</a:t>
            </a:r>
            <a:r>
              <a:rPr lang="en-US" sz="2600" i="1" dirty="0">
                <a:solidFill>
                  <a:schemeClr val="tx1"/>
                </a:solidFill>
                <a:latin typeface="Lucida Bright" panose="02040602050505020304" pitchFamily="18" charset="0"/>
              </a:rPr>
              <a:t>.’ After crying out and throwing him into terrible convulsions, it came out; and </a:t>
            </a:r>
            <a:r>
              <a:rPr lang="en-US" sz="2600" b="1" i="1" dirty="0">
                <a:solidFill>
                  <a:schemeClr val="tx1"/>
                </a:solidFill>
                <a:latin typeface="Lucida Bright" panose="02040602050505020304" pitchFamily="18" charset="0"/>
              </a:rPr>
              <a:t>the boy became so much like a corpse</a:t>
            </a:r>
            <a:r>
              <a:rPr lang="en-US" sz="2600" i="1" dirty="0">
                <a:solidFill>
                  <a:schemeClr val="tx1"/>
                </a:solidFill>
                <a:latin typeface="Lucida Bright" panose="02040602050505020304" pitchFamily="18" charset="0"/>
              </a:rPr>
              <a:t> that </a:t>
            </a:r>
            <a:r>
              <a:rPr lang="en-US" sz="2600" b="1" i="1" dirty="0">
                <a:solidFill>
                  <a:schemeClr val="tx1"/>
                </a:solidFill>
                <a:latin typeface="Lucida Bright" panose="02040602050505020304" pitchFamily="18" charset="0"/>
              </a:rPr>
              <a:t>most of them said</a:t>
            </a:r>
            <a:r>
              <a:rPr lang="en-US" sz="2600" i="1" dirty="0">
                <a:solidFill>
                  <a:schemeClr val="tx1"/>
                </a:solidFill>
                <a:latin typeface="Lucida Bright" panose="02040602050505020304" pitchFamily="18" charset="0"/>
              </a:rPr>
              <a:t>, ‘</a:t>
            </a:r>
            <a:r>
              <a:rPr lang="en-US" sz="2600" b="1" i="1" dirty="0">
                <a:solidFill>
                  <a:schemeClr val="tx1"/>
                </a:solidFill>
                <a:latin typeface="Lucida Bright" panose="02040602050505020304" pitchFamily="18" charset="0"/>
              </a:rPr>
              <a:t>He is dead!</a:t>
            </a:r>
            <a:r>
              <a:rPr lang="en-US" sz="2600" i="1" dirty="0">
                <a:solidFill>
                  <a:schemeClr val="tx1"/>
                </a:solidFill>
                <a:latin typeface="Lucida Bright" panose="02040602050505020304" pitchFamily="18" charset="0"/>
              </a:rPr>
              <a:t>’ But Jesus took him by the hand and raised him; and he got up.”</a:t>
            </a:r>
            <a:r>
              <a:rPr lang="en-US" sz="2600" dirty="0">
                <a:solidFill>
                  <a:schemeClr val="tx1"/>
                </a:solidFill>
                <a:latin typeface="Lucida Bright" panose="02040602050505020304" pitchFamily="18" charset="0"/>
              </a:rPr>
              <a:t> (9:25-27; note Luke 9:43)</a:t>
            </a:r>
          </a:p>
        </p:txBody>
      </p:sp>
    </p:spTree>
    <p:extLst>
      <p:ext uri="{BB962C8B-B14F-4D97-AF65-F5344CB8AC3E}">
        <p14:creationId xmlns:p14="http://schemas.microsoft.com/office/powerpoint/2010/main" val="1589407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114032"/>
            <a:ext cx="8272211" cy="1015663"/>
          </a:xfrm>
        </p:spPr>
        <p:txBody>
          <a:bodyPr>
            <a:spAutoFit/>
          </a:bodyPr>
          <a:lstStyle/>
          <a:p>
            <a:r>
              <a:rPr lang="en-US" sz="3600" dirty="0">
                <a:solidFill>
                  <a:schemeClr val="tx1"/>
                </a:solidFill>
                <a:latin typeface="Book Antiqua" panose="02040602050305030304" pitchFamily="18" charset="0"/>
              </a:rPr>
              <a:t>Healing the demoniac boy</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17:14-20; </a:t>
            </a:r>
            <a:r>
              <a:rPr lang="en-US" sz="2400" b="1" dirty="0">
                <a:solidFill>
                  <a:schemeClr val="tx1"/>
                </a:solidFill>
                <a:latin typeface="Book Antiqua" panose="02040602050305030304" pitchFamily="18" charset="0"/>
              </a:rPr>
              <a:t>Mark 9:14-29</a:t>
            </a:r>
            <a:r>
              <a:rPr lang="en-US" sz="2400" dirty="0">
                <a:solidFill>
                  <a:schemeClr val="tx1"/>
                </a:solidFill>
                <a:latin typeface="Book Antiqua" panose="02040602050305030304" pitchFamily="18" charset="0"/>
              </a:rPr>
              <a:t>; Luke 9:37-43</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76200" y="1074297"/>
            <a:ext cx="8991600" cy="5755422"/>
          </a:xfrm>
        </p:spPr>
        <p:txBody>
          <a:bodyPr wrap="square" anchor="t">
            <a:spAutoFit/>
          </a:bodyPr>
          <a:lstStyle/>
          <a:p>
            <a:pPr marL="0" indent="0">
              <a:spcBef>
                <a:spcPts val="0"/>
              </a:spcBef>
              <a:spcAft>
                <a:spcPts val="0"/>
              </a:spcAft>
              <a:buNone/>
            </a:pPr>
            <a:r>
              <a:rPr lang="en-US" sz="2300" dirty="0">
                <a:solidFill>
                  <a:schemeClr val="tx1"/>
                </a:solidFill>
                <a:latin typeface="Lucida Bright" panose="02040602050505020304" pitchFamily="18" charset="0"/>
              </a:rPr>
              <a:t>Privately, the apostles want to understand why they couldn’t cast out the demon. (Matthew 17:19; Mark 9:28)</a:t>
            </a:r>
          </a:p>
          <a:p>
            <a:pPr marL="0" indent="0">
              <a:spcBef>
                <a:spcPts val="0"/>
              </a:spcBef>
              <a:spcAft>
                <a:spcPts val="0"/>
              </a:spcAft>
              <a:buNone/>
            </a:pPr>
            <a:r>
              <a:rPr lang="en-US" sz="2300" dirty="0">
                <a:solidFill>
                  <a:schemeClr val="tx1"/>
                </a:solidFill>
                <a:latin typeface="Lucida Bright" panose="02040602050505020304" pitchFamily="18" charset="0"/>
              </a:rPr>
              <a:t>As noted earlier, Jesus plainly told them, </a:t>
            </a:r>
            <a:r>
              <a:rPr lang="en-US" sz="2300" i="1" dirty="0">
                <a:solidFill>
                  <a:schemeClr val="tx1"/>
                </a:solidFill>
                <a:latin typeface="Lucida Bright" panose="02040602050505020304" pitchFamily="18" charset="0"/>
              </a:rPr>
              <a:t>“</a:t>
            </a:r>
            <a:r>
              <a:rPr lang="en-US" sz="2300" b="1" i="1" dirty="0">
                <a:solidFill>
                  <a:schemeClr val="tx1"/>
                </a:solidFill>
                <a:latin typeface="Lucida Bright" panose="02040602050505020304" pitchFamily="18" charset="0"/>
              </a:rPr>
              <a:t>Because of the littleness of your faith</a:t>
            </a:r>
            <a:r>
              <a:rPr lang="en-US" sz="2300" i="1" dirty="0">
                <a:solidFill>
                  <a:schemeClr val="tx1"/>
                </a:solidFill>
                <a:latin typeface="Lucida Bright" panose="02040602050505020304" pitchFamily="18" charset="0"/>
              </a:rPr>
              <a:t>; for truly I say to you, if you have faith as a mustard seed, you shall say to this mountain, ‘move from here to there,’ and it shall move; and </a:t>
            </a:r>
            <a:r>
              <a:rPr lang="en-US" sz="2300" b="1" i="1" dirty="0">
                <a:solidFill>
                  <a:schemeClr val="tx1"/>
                </a:solidFill>
                <a:latin typeface="Lucida Bright" panose="02040602050505020304" pitchFamily="18" charset="0"/>
              </a:rPr>
              <a:t>nothing shall be impossible to you</a:t>
            </a:r>
            <a:r>
              <a:rPr lang="en-US" sz="2300" i="1" dirty="0">
                <a:solidFill>
                  <a:schemeClr val="tx1"/>
                </a:solidFill>
                <a:latin typeface="Lucida Bright" panose="02040602050505020304" pitchFamily="18" charset="0"/>
              </a:rPr>
              <a:t>.”</a:t>
            </a:r>
            <a:r>
              <a:rPr lang="en-US" sz="2300" dirty="0">
                <a:solidFill>
                  <a:schemeClr val="tx1"/>
                </a:solidFill>
                <a:latin typeface="Lucida Bright" panose="02040602050505020304" pitchFamily="18" charset="0"/>
              </a:rPr>
              <a:t> (Matthew 17:20; note Matthew 8:26; 14:31; 16:8)</a:t>
            </a:r>
          </a:p>
          <a:p>
            <a:pPr>
              <a:spcBef>
                <a:spcPts val="0"/>
              </a:spcBef>
              <a:spcAft>
                <a:spcPts val="0"/>
              </a:spcAft>
              <a:buClr>
                <a:schemeClr val="tx1"/>
              </a:buClr>
              <a:buSzPct val="100000"/>
              <a:buFont typeface="Arial" panose="020B0604020202020204" pitchFamily="34" charset="0"/>
              <a:buChar char="•"/>
            </a:pPr>
            <a:r>
              <a:rPr lang="en-US" sz="2300" i="1" dirty="0">
                <a:solidFill>
                  <a:schemeClr val="tx1"/>
                </a:solidFill>
                <a:latin typeface="Lucida Bright" panose="02040602050505020304" pitchFamily="18" charset="0"/>
              </a:rPr>
              <a:t>“</a:t>
            </a:r>
            <a:r>
              <a:rPr lang="en-US" sz="2300" b="1" i="1" dirty="0">
                <a:solidFill>
                  <a:schemeClr val="tx1"/>
                </a:solidFill>
                <a:latin typeface="Lucida Bright" panose="02040602050505020304" pitchFamily="18" charset="0"/>
              </a:rPr>
              <a:t>Faith like a mustard seed</a:t>
            </a:r>
            <a:r>
              <a:rPr lang="en-US" sz="2300" i="1" dirty="0">
                <a:solidFill>
                  <a:schemeClr val="tx1"/>
                </a:solidFill>
                <a:latin typeface="Lucida Bright" panose="02040602050505020304" pitchFamily="18" charset="0"/>
              </a:rPr>
              <a:t>” – (</a:t>
            </a:r>
            <a:r>
              <a:rPr lang="en-US" sz="2300" dirty="0">
                <a:solidFill>
                  <a:schemeClr val="tx1"/>
                </a:solidFill>
                <a:latin typeface="Lucida Bright" panose="02040602050505020304" pitchFamily="18" charset="0"/>
              </a:rPr>
              <a:t>Luke 17:5-6; </a:t>
            </a:r>
            <a:br>
              <a:rPr lang="en-US" sz="2300" dirty="0">
                <a:solidFill>
                  <a:schemeClr val="tx1"/>
                </a:solidFill>
                <a:latin typeface="Lucida Bright" panose="02040602050505020304" pitchFamily="18" charset="0"/>
              </a:rPr>
            </a:br>
            <a:r>
              <a:rPr lang="en-US" sz="2300" dirty="0">
                <a:solidFill>
                  <a:schemeClr val="tx1"/>
                </a:solidFill>
                <a:latin typeface="Lucida Bright" panose="02040602050505020304" pitchFamily="18" charset="0"/>
              </a:rPr>
              <a:t>cf. Romans 10:17; Acts 27:25)</a:t>
            </a:r>
            <a:endParaRPr lang="en-US" sz="2300" i="1" dirty="0">
              <a:solidFill>
                <a:schemeClr val="tx1"/>
              </a:solidFill>
              <a:latin typeface="Lucida Bright" panose="02040602050505020304" pitchFamily="18" charset="0"/>
            </a:endParaRPr>
          </a:p>
          <a:p>
            <a:pPr>
              <a:spcBef>
                <a:spcPts val="0"/>
              </a:spcBef>
              <a:spcAft>
                <a:spcPts val="0"/>
              </a:spcAft>
              <a:buClr>
                <a:schemeClr val="tx1"/>
              </a:buClr>
              <a:buSzPct val="100000"/>
              <a:buFont typeface="Arial" panose="020B0604020202020204" pitchFamily="34" charset="0"/>
              <a:buChar char="•"/>
            </a:pPr>
            <a:r>
              <a:rPr lang="en-US" sz="2300" i="1" dirty="0">
                <a:solidFill>
                  <a:schemeClr val="tx1"/>
                </a:solidFill>
                <a:latin typeface="Lucida Bright" panose="02040602050505020304" pitchFamily="18" charset="0"/>
              </a:rPr>
              <a:t>“</a:t>
            </a:r>
            <a:r>
              <a:rPr lang="en-US" sz="2300" b="1" i="1" dirty="0">
                <a:solidFill>
                  <a:schemeClr val="tx1"/>
                </a:solidFill>
                <a:latin typeface="Lucida Bright" panose="02040602050505020304" pitchFamily="18" charset="0"/>
              </a:rPr>
              <a:t>Nothing shall be impossible</a:t>
            </a:r>
            <a:r>
              <a:rPr lang="en-US" sz="2300" i="1" dirty="0">
                <a:solidFill>
                  <a:schemeClr val="tx1"/>
                </a:solidFill>
                <a:latin typeface="Lucida Bright" panose="02040602050505020304" pitchFamily="18" charset="0"/>
              </a:rPr>
              <a:t>”</a:t>
            </a:r>
            <a:r>
              <a:rPr lang="en-US" sz="2300" dirty="0">
                <a:solidFill>
                  <a:schemeClr val="tx1"/>
                </a:solidFill>
                <a:latin typeface="Lucida Bright" panose="02040602050505020304" pitchFamily="18" charset="0"/>
              </a:rPr>
              <a:t> – (Genesis 18:14; </a:t>
            </a:r>
            <a:br>
              <a:rPr lang="en-US" sz="2300" dirty="0">
                <a:solidFill>
                  <a:schemeClr val="tx1"/>
                </a:solidFill>
                <a:latin typeface="Lucida Bright" panose="02040602050505020304" pitchFamily="18" charset="0"/>
              </a:rPr>
            </a:br>
            <a:r>
              <a:rPr lang="en-US" sz="2300" dirty="0">
                <a:solidFill>
                  <a:schemeClr val="tx1"/>
                </a:solidFill>
                <a:latin typeface="Lucida Bright" panose="02040602050505020304" pitchFamily="18" charset="0"/>
              </a:rPr>
              <a:t>Jeremiah 32:17, 27; Zechariah 8:6; Luke 1:37; 18:27; Philippians 4:13)</a:t>
            </a:r>
          </a:p>
          <a:p>
            <a:pPr marL="0" indent="0">
              <a:spcBef>
                <a:spcPts val="0"/>
              </a:spcBef>
              <a:spcAft>
                <a:spcPts val="0"/>
              </a:spcAft>
              <a:buNone/>
            </a:pPr>
            <a:r>
              <a:rPr lang="en-US" sz="2300" dirty="0">
                <a:solidFill>
                  <a:schemeClr val="tx1"/>
                </a:solidFill>
                <a:latin typeface="Lucida Bright" panose="02040602050505020304" pitchFamily="18" charset="0"/>
              </a:rPr>
              <a:t>Jesus added: </a:t>
            </a:r>
            <a:r>
              <a:rPr lang="en-US" sz="2300" i="1" dirty="0">
                <a:solidFill>
                  <a:schemeClr val="tx1"/>
                </a:solidFill>
                <a:latin typeface="Lucida Bright" panose="02040602050505020304" pitchFamily="18" charset="0"/>
              </a:rPr>
              <a:t>“</a:t>
            </a:r>
            <a:r>
              <a:rPr lang="en-US" sz="2300" b="1" i="1" dirty="0">
                <a:solidFill>
                  <a:schemeClr val="tx1"/>
                </a:solidFill>
                <a:latin typeface="Lucida Bright" panose="02040602050505020304" pitchFamily="18" charset="0"/>
              </a:rPr>
              <a:t>This kind </a:t>
            </a:r>
            <a:r>
              <a:rPr lang="en-US" sz="2300" i="1" dirty="0">
                <a:solidFill>
                  <a:schemeClr val="tx1"/>
                </a:solidFill>
                <a:latin typeface="Lucida Bright" panose="02040602050505020304" pitchFamily="18" charset="0"/>
              </a:rPr>
              <a:t>cannot come out by anything but prayer.”</a:t>
            </a:r>
            <a:r>
              <a:rPr lang="en-US" sz="2300" dirty="0">
                <a:solidFill>
                  <a:schemeClr val="tx1"/>
                </a:solidFill>
                <a:latin typeface="Lucida Bright" panose="02040602050505020304" pitchFamily="18" charset="0"/>
              </a:rPr>
              <a:t> (Mark 9:29) Matthew adds </a:t>
            </a:r>
            <a:r>
              <a:rPr lang="en-US" sz="2300" i="1" dirty="0">
                <a:solidFill>
                  <a:schemeClr val="tx1"/>
                </a:solidFill>
                <a:latin typeface="Lucida Bright" panose="02040602050505020304" pitchFamily="18" charset="0"/>
              </a:rPr>
              <a:t>“… and fasting”</a:t>
            </a:r>
            <a:r>
              <a:rPr lang="en-US" sz="2300" dirty="0">
                <a:solidFill>
                  <a:schemeClr val="tx1"/>
                </a:solidFill>
                <a:latin typeface="Lucida Bright" panose="02040602050505020304" pitchFamily="18" charset="0"/>
              </a:rPr>
              <a:t> (Matthew 17:21*)</a:t>
            </a:r>
          </a:p>
        </p:txBody>
      </p:sp>
    </p:spTree>
    <p:extLst>
      <p:ext uri="{BB962C8B-B14F-4D97-AF65-F5344CB8AC3E}">
        <p14:creationId xmlns:p14="http://schemas.microsoft.com/office/powerpoint/2010/main" val="4061231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342508" y="277092"/>
            <a:ext cx="8305800" cy="892552"/>
          </a:xfrm>
        </p:spPr>
        <p:txBody>
          <a:bodyPr wrap="square">
            <a:spAutoFit/>
          </a:bodyPr>
          <a:lstStyle/>
          <a:p>
            <a:r>
              <a:rPr lang="en-US" sz="3200" dirty="0">
                <a:solidFill>
                  <a:schemeClr val="tx1"/>
                </a:solidFill>
                <a:latin typeface="Book Antiqua" panose="02040602050305030304" pitchFamily="18" charset="0"/>
              </a:rPr>
              <a:t>2</a:t>
            </a:r>
            <a:r>
              <a:rPr lang="en-US" sz="3200" baseline="30000" dirty="0">
                <a:solidFill>
                  <a:schemeClr val="tx1"/>
                </a:solidFill>
                <a:latin typeface="Book Antiqua" panose="02040602050305030304" pitchFamily="18" charset="0"/>
              </a:rPr>
              <a:t>nd</a:t>
            </a:r>
            <a:r>
              <a:rPr lang="en-US" sz="3200" dirty="0">
                <a:solidFill>
                  <a:schemeClr val="tx1"/>
                </a:solidFill>
                <a:latin typeface="Book Antiqua" panose="02040602050305030304" pitchFamily="18" charset="0"/>
              </a:rPr>
              <a:t> Prediction of Jesus’ Crucifixion</a:t>
            </a:r>
            <a:br>
              <a:rPr lang="en-US" sz="3200" dirty="0">
                <a:solidFill>
                  <a:schemeClr val="tx1"/>
                </a:solidFill>
                <a:latin typeface="Book Antiqua" panose="02040602050305030304" pitchFamily="18" charset="0"/>
              </a:rPr>
            </a:br>
            <a:r>
              <a:rPr lang="en-US" sz="2000" dirty="0">
                <a:solidFill>
                  <a:schemeClr val="tx1"/>
                </a:solidFill>
                <a:latin typeface="Book Antiqua" panose="02040602050305030304" pitchFamily="18" charset="0"/>
              </a:rPr>
              <a:t>Matthew 17:22-23; </a:t>
            </a:r>
            <a:r>
              <a:rPr lang="en-US" sz="2000" b="1" dirty="0">
                <a:solidFill>
                  <a:schemeClr val="tx1"/>
                </a:solidFill>
                <a:latin typeface="Book Antiqua" panose="02040602050305030304" pitchFamily="18" charset="0"/>
              </a:rPr>
              <a:t>Mark 9:30-32</a:t>
            </a:r>
            <a:r>
              <a:rPr lang="en-US" sz="2000" dirty="0">
                <a:solidFill>
                  <a:schemeClr val="tx1"/>
                </a:solidFill>
                <a:latin typeface="Book Antiqua" panose="02040602050305030304" pitchFamily="18" charset="0"/>
              </a:rPr>
              <a:t>; Luke 9:43-45</a:t>
            </a:r>
            <a:endParaRPr lang="en-US" sz="3200"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411843"/>
            <a:ext cx="8783052" cy="5293757"/>
          </a:xfrm>
        </p:spPr>
        <p:txBody>
          <a:bodyPr anchor="t">
            <a:spAutoFit/>
          </a:bodyPr>
          <a:lstStyle/>
          <a:p>
            <a:pPr marL="0" indent="0">
              <a:spcBef>
                <a:spcPts val="0"/>
              </a:spcBef>
              <a:spcAft>
                <a:spcPts val="0"/>
              </a:spcAft>
              <a:buNone/>
            </a:pPr>
            <a:r>
              <a:rPr lang="en-US" sz="2600" i="1" dirty="0">
                <a:solidFill>
                  <a:schemeClr val="tx1"/>
                </a:solidFill>
                <a:latin typeface="Lucida Bright" panose="02040602050505020304" pitchFamily="18" charset="0"/>
              </a:rPr>
              <a:t>“From there they went out and began to go through Galilee, and </a:t>
            </a:r>
            <a:r>
              <a:rPr lang="en-US" sz="2600" b="1" i="1" dirty="0">
                <a:solidFill>
                  <a:schemeClr val="tx1"/>
                </a:solidFill>
                <a:latin typeface="Lucida Bright" panose="02040602050505020304" pitchFamily="18" charset="0"/>
              </a:rPr>
              <a:t>He did not want anyone to know about it</a:t>
            </a:r>
            <a:r>
              <a:rPr lang="en-US" sz="2600" i="1" dirty="0">
                <a:solidFill>
                  <a:schemeClr val="tx1"/>
                </a:solidFill>
                <a:latin typeface="Lucida Bright" panose="02040602050505020304" pitchFamily="18" charset="0"/>
              </a:rPr>
              <a:t>. </a:t>
            </a:r>
            <a:r>
              <a:rPr lang="en-US" sz="2600" b="1" i="1" dirty="0">
                <a:solidFill>
                  <a:schemeClr val="tx1"/>
                </a:solidFill>
                <a:latin typeface="Lucida Bright" panose="02040602050505020304" pitchFamily="18" charset="0"/>
              </a:rPr>
              <a:t>For He was teaching His disciples and telling them,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The Son of Man is to be delivered into the hands of men, and they will kill Him; and when He has been killed, He will rise three days later</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(Mark 9:30-31)</a:t>
            </a:r>
          </a:p>
          <a:p>
            <a:pPr marL="0" indent="0">
              <a:spcBef>
                <a:spcPts val="0"/>
              </a:spcBef>
              <a:spcAft>
                <a:spcPts val="0"/>
              </a:spcAft>
              <a:buNone/>
            </a:pPr>
            <a:r>
              <a:rPr lang="en-US" sz="2600" dirty="0">
                <a:solidFill>
                  <a:schemeClr val="tx1"/>
                </a:solidFill>
                <a:latin typeface="Lucida Bright" panose="02040602050505020304" pitchFamily="18" charset="0"/>
              </a:rPr>
              <a:t>Luke adds before Jesus (2</a:t>
            </a:r>
            <a:r>
              <a:rPr lang="en-US" sz="2600" baseline="30000" dirty="0">
                <a:solidFill>
                  <a:schemeClr val="tx1"/>
                </a:solidFill>
                <a:latin typeface="Lucida Bright" panose="02040602050505020304" pitchFamily="18" charset="0"/>
              </a:rPr>
              <a:t>nd</a:t>
            </a:r>
            <a:r>
              <a:rPr lang="en-US" sz="2600" dirty="0">
                <a:solidFill>
                  <a:schemeClr val="tx1"/>
                </a:solidFill>
                <a:latin typeface="Lucida Bright" panose="02040602050505020304" pitchFamily="18" charset="0"/>
              </a:rPr>
              <a:t>) declaration: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Let these words sink into your ears</a:t>
            </a:r>
            <a:r>
              <a:rPr lang="en-US" sz="2600" i="1" dirty="0">
                <a:solidFill>
                  <a:schemeClr val="tx1"/>
                </a:solidFill>
                <a:latin typeface="Lucida Bright" panose="02040602050505020304" pitchFamily="18" charset="0"/>
              </a:rPr>
              <a:t> …”</a:t>
            </a:r>
          </a:p>
          <a:p>
            <a:pPr>
              <a:spcBef>
                <a:spcPts val="0"/>
              </a:spcBef>
              <a:spcAft>
                <a:spcPts val="0"/>
              </a:spcAft>
              <a:buClr>
                <a:schemeClr val="tx1"/>
              </a:buClr>
              <a:buSzPct val="100000"/>
              <a:buFont typeface="Arial" panose="020B0604020202020204" pitchFamily="34" charset="0"/>
              <a:buChar char="•"/>
            </a:pPr>
            <a:r>
              <a:rPr lang="en-US" sz="2600" dirty="0">
                <a:solidFill>
                  <a:schemeClr val="tx1"/>
                </a:solidFill>
                <a:latin typeface="Lucida Bright" panose="02040602050505020304" pitchFamily="18" charset="0"/>
              </a:rPr>
              <a:t>Similar to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He who has ears to hear, let him hear</a:t>
            </a:r>
            <a:r>
              <a:rPr lang="en-US" sz="2600" i="1" dirty="0">
                <a:solidFill>
                  <a:schemeClr val="tx1"/>
                </a:solidFill>
                <a:latin typeface="Lucida Bright" panose="02040602050505020304" pitchFamily="18" charset="0"/>
              </a:rPr>
              <a:t>.” </a:t>
            </a:r>
            <a:r>
              <a:rPr lang="en-US" sz="2600" dirty="0">
                <a:solidFill>
                  <a:schemeClr val="tx1"/>
                </a:solidFill>
                <a:latin typeface="Lucida Bright" panose="02040602050505020304" pitchFamily="18" charset="0"/>
              </a:rPr>
              <a:t>(Luke 8:8; 14:35; Revelation 2:7, etc.)</a:t>
            </a:r>
          </a:p>
          <a:p>
            <a:pPr marL="0" indent="0">
              <a:spcBef>
                <a:spcPts val="0"/>
              </a:spcBef>
              <a:spcAft>
                <a:spcPts val="0"/>
              </a:spcAft>
              <a:buNone/>
            </a:pPr>
            <a:r>
              <a:rPr lang="en-US" sz="2600" dirty="0">
                <a:solidFill>
                  <a:schemeClr val="tx1"/>
                </a:solidFill>
                <a:latin typeface="Lucida Bright" panose="02040602050505020304" pitchFamily="18" charset="0"/>
              </a:rPr>
              <a:t>Jesus had just told them in Mark 8:31 before Peter began to rebuke the Lord.</a:t>
            </a:r>
          </a:p>
        </p:txBody>
      </p:sp>
    </p:spTree>
    <p:extLst>
      <p:ext uri="{BB962C8B-B14F-4D97-AF65-F5344CB8AC3E}">
        <p14:creationId xmlns:p14="http://schemas.microsoft.com/office/powerpoint/2010/main" val="165421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76199" y="1323681"/>
            <a:ext cx="8991601" cy="5484578"/>
          </a:xfrm>
        </p:spPr>
        <p:txBody>
          <a:bodyPr wrap="square" anchor="t">
            <a:spAutoFit/>
          </a:bodyPr>
          <a:lstStyle/>
          <a:p>
            <a:pPr marL="0" indent="0">
              <a:buNone/>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But they did not understand </a:t>
            </a:r>
            <a:r>
              <a:rPr lang="en-US" sz="2800" i="1" dirty="0">
                <a:solidFill>
                  <a:schemeClr val="tx1"/>
                </a:solidFill>
                <a:latin typeface="Lucida Bright" panose="02040602050505020304" pitchFamily="18" charset="0"/>
              </a:rPr>
              <a:t>this statement, and </a:t>
            </a:r>
            <a:r>
              <a:rPr lang="en-US" sz="2800" b="1" i="1" dirty="0">
                <a:solidFill>
                  <a:schemeClr val="tx1"/>
                </a:solidFill>
                <a:latin typeface="Lucida Bright" panose="02040602050505020304" pitchFamily="18" charset="0"/>
              </a:rPr>
              <a:t>they were afraid to ask Him</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(Mark 9:31)</a:t>
            </a:r>
          </a:p>
          <a:p>
            <a:pPr marL="0" indent="0">
              <a:buNone/>
            </a:pPr>
            <a:r>
              <a:rPr lang="en-US" sz="2800" dirty="0">
                <a:solidFill>
                  <a:schemeClr val="tx1"/>
                </a:solidFill>
                <a:latin typeface="Lucida Bright" panose="02040602050505020304" pitchFamily="18" charset="0"/>
              </a:rPr>
              <a:t>Luke records, </a:t>
            </a:r>
            <a:r>
              <a:rPr lang="en-US" sz="2800" i="1" dirty="0">
                <a:solidFill>
                  <a:schemeClr val="tx1"/>
                </a:solidFill>
                <a:latin typeface="Lucida Bright" panose="02040602050505020304" pitchFamily="18" charset="0"/>
              </a:rPr>
              <a:t>“… it was </a:t>
            </a:r>
            <a:r>
              <a:rPr lang="en-US" sz="2800" b="1" i="1" dirty="0">
                <a:solidFill>
                  <a:schemeClr val="tx1"/>
                </a:solidFill>
                <a:latin typeface="Lucida Bright" panose="02040602050505020304" pitchFamily="18" charset="0"/>
              </a:rPr>
              <a:t>concealed from them </a:t>
            </a:r>
            <a:r>
              <a:rPr lang="en-US" sz="2800" i="1" dirty="0">
                <a:solidFill>
                  <a:schemeClr val="tx1"/>
                </a:solidFill>
                <a:latin typeface="Lucida Bright" panose="02040602050505020304" pitchFamily="18" charset="0"/>
              </a:rPr>
              <a:t>so that they might not perceive it; </a:t>
            </a:r>
            <a:r>
              <a:rPr lang="en-US" sz="2800" b="1" i="1" dirty="0">
                <a:solidFill>
                  <a:schemeClr val="tx1"/>
                </a:solidFill>
                <a:latin typeface="Lucida Bright" panose="02040602050505020304" pitchFamily="18" charset="0"/>
              </a:rPr>
              <a:t>and they were afraid to ask Him </a:t>
            </a:r>
            <a:r>
              <a:rPr lang="en-US" sz="2800" i="1" dirty="0">
                <a:solidFill>
                  <a:schemeClr val="tx1"/>
                </a:solidFill>
                <a:latin typeface="Lucida Bright" panose="02040602050505020304" pitchFamily="18" charset="0"/>
              </a:rPr>
              <a:t>about this statement.”</a:t>
            </a:r>
            <a:r>
              <a:rPr lang="en-US" sz="2800" dirty="0">
                <a:solidFill>
                  <a:schemeClr val="tx1"/>
                </a:solidFill>
                <a:latin typeface="Lucida Bright" panose="02040602050505020304" pitchFamily="18" charset="0"/>
              </a:rPr>
              <a:t> (9:45)</a:t>
            </a:r>
          </a:p>
          <a:p>
            <a:pPr>
              <a:buClr>
                <a:schemeClr val="tx1"/>
              </a:buClr>
              <a:buSzPct val="100000"/>
            </a:pPr>
            <a:r>
              <a:rPr lang="en-US" sz="2800" dirty="0">
                <a:solidFill>
                  <a:schemeClr val="tx1"/>
                </a:solidFill>
                <a:latin typeface="Lucida Bright" panose="02040602050505020304" pitchFamily="18" charset="0"/>
              </a:rPr>
              <a:t>How was it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concealed from them</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so that </a:t>
            </a:r>
            <a:r>
              <a:rPr lang="en-US" sz="2800" i="1" dirty="0">
                <a:solidFill>
                  <a:schemeClr val="tx1"/>
                </a:solidFill>
                <a:latin typeface="Lucida Bright" panose="02040602050505020304" pitchFamily="18" charset="0"/>
              </a:rPr>
              <a:t>“they did not understand”?</a:t>
            </a:r>
            <a:r>
              <a:rPr lang="en-US" sz="2800" dirty="0">
                <a:solidFill>
                  <a:schemeClr val="tx1"/>
                </a:solidFill>
                <a:latin typeface="Lucida Bright" panose="02040602050505020304" pitchFamily="18" charset="0"/>
              </a:rPr>
              <a:t> (1 Corinthians 2:14-3:3)</a:t>
            </a:r>
          </a:p>
          <a:p>
            <a:pPr marL="0" indent="0">
              <a:buNone/>
            </a:pPr>
            <a:r>
              <a:rPr lang="en-US" sz="2800" dirty="0">
                <a:solidFill>
                  <a:schemeClr val="tx1"/>
                </a:solidFill>
                <a:latin typeface="Lucida Bright" panose="02040602050505020304" pitchFamily="18" charset="0"/>
              </a:rPr>
              <a:t>Matthew adds: </a:t>
            </a:r>
            <a:r>
              <a:rPr lang="en-US" sz="2800" i="1" dirty="0">
                <a:solidFill>
                  <a:schemeClr val="tx1"/>
                </a:solidFill>
                <a:latin typeface="Lucida Bright" panose="02040602050505020304" pitchFamily="18" charset="0"/>
              </a:rPr>
              <a:t>“… and they were </a:t>
            </a:r>
            <a:r>
              <a:rPr lang="en-US" sz="2800" b="1" i="1" dirty="0">
                <a:solidFill>
                  <a:schemeClr val="tx1"/>
                </a:solidFill>
                <a:latin typeface="Lucida Bright" panose="02040602050505020304" pitchFamily="18" charset="0"/>
              </a:rPr>
              <a:t>deeply grieved</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(Matthew 17:23) Why?</a:t>
            </a:r>
          </a:p>
          <a:p>
            <a:pPr marL="0" indent="0">
              <a:buNone/>
            </a:pPr>
            <a:r>
              <a:rPr lang="en-US" sz="2800" dirty="0">
                <a:solidFill>
                  <a:schemeClr val="tx1"/>
                </a:solidFill>
                <a:latin typeface="Lucida Bright" panose="02040602050505020304" pitchFamily="18" charset="0"/>
              </a:rPr>
              <a:t>Compare to Peter’s reaction after the first time. (Matthew 16:22; cf. 26:22)</a:t>
            </a:r>
          </a:p>
        </p:txBody>
      </p:sp>
      <p:sp>
        <p:nvSpPr>
          <p:cNvPr id="6" name="Title 1">
            <a:extLst>
              <a:ext uri="{FF2B5EF4-FFF2-40B4-BE49-F238E27FC236}">
                <a16:creationId xmlns:a16="http://schemas.microsoft.com/office/drawing/2014/main" id="{033BC26F-8C18-4B14-9C3F-4612595A57CB}"/>
              </a:ext>
            </a:extLst>
          </p:cNvPr>
          <p:cNvSpPr>
            <a:spLocks noGrp="1"/>
          </p:cNvSpPr>
          <p:nvPr>
            <p:ph type="title"/>
          </p:nvPr>
        </p:nvSpPr>
        <p:spPr>
          <a:xfrm>
            <a:off x="342508" y="277092"/>
            <a:ext cx="8305800" cy="892552"/>
          </a:xfrm>
        </p:spPr>
        <p:txBody>
          <a:bodyPr wrap="square">
            <a:spAutoFit/>
          </a:bodyPr>
          <a:lstStyle/>
          <a:p>
            <a:r>
              <a:rPr lang="en-US" sz="3200" dirty="0">
                <a:solidFill>
                  <a:schemeClr val="tx1"/>
                </a:solidFill>
                <a:latin typeface="Book Antiqua" panose="02040602050305030304" pitchFamily="18" charset="0"/>
              </a:rPr>
              <a:t>2</a:t>
            </a:r>
            <a:r>
              <a:rPr lang="en-US" sz="3200" baseline="30000" dirty="0">
                <a:solidFill>
                  <a:schemeClr val="tx1"/>
                </a:solidFill>
                <a:latin typeface="Book Antiqua" panose="02040602050305030304" pitchFamily="18" charset="0"/>
              </a:rPr>
              <a:t>nd</a:t>
            </a:r>
            <a:r>
              <a:rPr lang="en-US" sz="3200" dirty="0">
                <a:solidFill>
                  <a:schemeClr val="tx1"/>
                </a:solidFill>
                <a:latin typeface="Book Antiqua" panose="02040602050305030304" pitchFamily="18" charset="0"/>
              </a:rPr>
              <a:t> Prediction of Jesus’ Crucifixion</a:t>
            </a:r>
            <a:br>
              <a:rPr lang="en-US" sz="3200" dirty="0">
                <a:solidFill>
                  <a:schemeClr val="tx1"/>
                </a:solidFill>
                <a:latin typeface="Book Antiqua" panose="02040602050305030304" pitchFamily="18" charset="0"/>
              </a:rPr>
            </a:br>
            <a:r>
              <a:rPr lang="en-US" sz="2000" dirty="0">
                <a:solidFill>
                  <a:schemeClr val="tx1"/>
                </a:solidFill>
                <a:latin typeface="Book Antiqua" panose="02040602050305030304" pitchFamily="18" charset="0"/>
              </a:rPr>
              <a:t>Matthew 17:22-23; </a:t>
            </a:r>
            <a:r>
              <a:rPr lang="en-US" sz="2000" b="1" dirty="0">
                <a:solidFill>
                  <a:schemeClr val="tx1"/>
                </a:solidFill>
                <a:latin typeface="Book Antiqua" panose="02040602050305030304" pitchFamily="18" charset="0"/>
              </a:rPr>
              <a:t>Mark 9:30-32</a:t>
            </a:r>
            <a:r>
              <a:rPr lang="en-US" sz="2000" dirty="0">
                <a:solidFill>
                  <a:schemeClr val="tx1"/>
                </a:solidFill>
                <a:latin typeface="Book Antiqua" panose="02040602050305030304" pitchFamily="18" charset="0"/>
              </a:rPr>
              <a:t>; Luke 9:43-45</a:t>
            </a:r>
            <a:endParaRPr lang="en-US" sz="32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1659080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3129</TotalTime>
  <Words>1906</Words>
  <Application>Microsoft Office PowerPoint</Application>
  <PresentationFormat>On-screen Show (4:3)</PresentationFormat>
  <Paragraphs>106</Paragraphs>
  <Slides>8</Slides>
  <Notes>8</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8</vt:i4>
      </vt:variant>
    </vt:vector>
  </HeadingPairs>
  <TitlesOfParts>
    <vt:vector size="19" baseType="lpstr">
      <vt:lpstr>Arial</vt:lpstr>
      <vt:lpstr>Book Antiqua</vt:lpstr>
      <vt:lpstr>Calibri</vt:lpstr>
      <vt:lpstr>Garamond</vt:lpstr>
      <vt:lpstr>Helvetica Light</vt:lpstr>
      <vt:lpstr>Lucida Bright</vt:lpstr>
      <vt:lpstr>Times New Roman</vt:lpstr>
      <vt:lpstr>TimesNewRomanPS-ItalicMT</vt:lpstr>
      <vt:lpstr>TimesNewRomanPSMT</vt:lpstr>
      <vt:lpstr>Wingdings 2</vt:lpstr>
      <vt:lpstr>DividendVTI</vt:lpstr>
      <vt:lpstr>Lesson 12  The transfiguration</vt:lpstr>
      <vt:lpstr>Healing the demoniac boy Matthew 17:14-20; Mark 9:14-29; Luke 9:37-43</vt:lpstr>
      <vt:lpstr>Healing the demoniac boy Matthew 17:14-20; Mark 9:14-29; Luke 9:37-43</vt:lpstr>
      <vt:lpstr>Healing the demoniac boy Matthew 17:14-20; Mark 9:14-29; Luke 9:37-43</vt:lpstr>
      <vt:lpstr>Healing the demoniac boy Matthew 17:14-20; Mark 9:14-29; Luke 9:37-43</vt:lpstr>
      <vt:lpstr>Healing the demoniac boy Matthew 17:14-20; Mark 9:14-29; Luke 9:37-43</vt:lpstr>
      <vt:lpstr>2nd Prediction of Jesus’ Crucifixion Matthew 17:22-23; Mark 9:30-32; Luke 9:43-45</vt:lpstr>
      <vt:lpstr>2nd Prediction of Jesus’ Crucifixion Matthew 17:22-23; Mark 9:30-32; Luke 9:43-45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 Lesson 12 - (7-29-20)</dc:title>
  <dc:creator>Chris Simmons</dc:creator>
  <cp:lastModifiedBy>Richard Lidh</cp:lastModifiedBy>
  <cp:revision>11</cp:revision>
  <cp:lastPrinted>2020-08-01T18:24:46Z</cp:lastPrinted>
  <dcterms:created xsi:type="dcterms:W3CDTF">2011-11-13T00:33:04Z</dcterms:created>
  <dcterms:modified xsi:type="dcterms:W3CDTF">2020-08-01T18:25:05Z</dcterms:modified>
</cp:coreProperties>
</file>